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Halant Medium Bold" panose="020B0604020202020204" charset="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Overpass Light" panose="020B0604020202020204" charset="0"/>
      <p:regular r:id="rId13"/>
    </p:embeddedFont>
    <p:embeddedFont>
      <p:font typeface="Open Sa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-474" y="-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>
            <a:off x="332164" y="876300"/>
            <a:ext cx="17291807" cy="8692753"/>
            <a:chOff x="0" y="1024142"/>
            <a:chExt cx="23055743" cy="11590337"/>
          </a:xfrm>
        </p:grpSpPr>
        <p:sp>
          <p:nvSpPr>
            <p:cNvPr id="14" name="TextBox 14"/>
            <p:cNvSpPr txBox="1"/>
            <p:nvPr/>
          </p:nvSpPr>
          <p:spPr>
            <a:xfrm>
              <a:off x="29028" y="1024142"/>
              <a:ext cx="23026715" cy="16158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ru-RU" sz="9000" dirty="0" smtClean="0">
                  <a:solidFill>
                    <a:srgbClr val="100F0D"/>
                  </a:solidFill>
                  <a:latin typeface="Halant Medium Bold"/>
                </a:rPr>
                <a:t>Игра </a:t>
              </a:r>
              <a:r>
                <a:rPr lang="en-US" sz="9000" dirty="0" err="1" smtClean="0">
                  <a:solidFill>
                    <a:srgbClr val="100F0D"/>
                  </a:solidFill>
                  <a:latin typeface="Halant Medium Bold"/>
                </a:rPr>
                <a:t>pygame</a:t>
              </a:r>
              <a:r>
                <a:rPr lang="ru-RU" sz="9000" dirty="0" smtClean="0">
                  <a:solidFill>
                    <a:srgbClr val="100F0D"/>
                  </a:solidFill>
                  <a:latin typeface="Halant Medium Bold"/>
                </a:rPr>
                <a:t> «За двоих»</a:t>
              </a:r>
              <a:endParaRPr lang="en-US" sz="7200" dirty="0">
                <a:solidFill>
                  <a:srgbClr val="100F0D"/>
                </a:solidFill>
                <a:latin typeface="Halant Medium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1793742"/>
              <a:ext cx="17519224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4000" dirty="0" err="1">
                  <a:solidFill>
                    <a:srgbClr val="100F0D"/>
                  </a:solidFill>
                  <a:latin typeface="Overpass Light"/>
                </a:rPr>
                <a:t>Автор</a:t>
              </a:r>
              <a:r>
                <a:rPr lang="en-US" sz="4000" dirty="0">
                  <a:solidFill>
                    <a:srgbClr val="100F0D"/>
                  </a:solidFill>
                  <a:latin typeface="Overpass Light"/>
                </a:rPr>
                <a:t>: </a:t>
              </a:r>
              <a:r>
                <a:rPr lang="ru-RU" sz="4000" dirty="0" smtClean="0">
                  <a:solidFill>
                    <a:srgbClr val="100F0D"/>
                  </a:solidFill>
                  <a:latin typeface="Overpass Light"/>
                </a:rPr>
                <a:t>Демьянов Антон Павлович</a:t>
              </a:r>
              <a:endParaRPr lang="en-US" sz="4000" dirty="0">
                <a:solidFill>
                  <a:srgbClr val="100F0D"/>
                </a:solidFill>
                <a:latin typeface="Overpass Light"/>
              </a:endParaRPr>
            </a:p>
          </p:txBody>
        </p:sp>
      </p:grpSp>
      <p:pic>
        <p:nvPicPr>
          <p:cNvPr id="2" name="Picture 2" descr="https://makeagency.ru/uploads/ckeditor/pictures/1459/content_19197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153" y="2705100"/>
            <a:ext cx="10134600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9586985" y="3299742"/>
            <a:ext cx="8115300" cy="625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685800" y="559507"/>
            <a:ext cx="8115300" cy="486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ru-RU" sz="4400" dirty="0">
                <a:solidFill>
                  <a:srgbClr val="100F0D"/>
                </a:solidFill>
                <a:latin typeface="Halant Medium Bold"/>
              </a:rPr>
              <a:t>Ц</a:t>
            </a:r>
            <a:r>
              <a:rPr lang="ru-RU" sz="4400" dirty="0" smtClean="0">
                <a:solidFill>
                  <a:srgbClr val="100F0D"/>
                </a:solidFill>
                <a:latin typeface="Halant Medium Bold"/>
              </a:rPr>
              <a:t>ель</a:t>
            </a:r>
            <a:r>
              <a:rPr lang="en-US" sz="4400" dirty="0" smtClean="0">
                <a:solidFill>
                  <a:srgbClr val="100F0D"/>
                </a:solidFill>
                <a:latin typeface="Halant Medium Bold"/>
              </a:rPr>
              <a:t> </a:t>
            </a:r>
            <a:r>
              <a:rPr lang="en-US" sz="4400" dirty="0" err="1" smtClean="0">
                <a:solidFill>
                  <a:srgbClr val="100F0D"/>
                </a:solidFill>
                <a:latin typeface="Halant Medium Bold"/>
              </a:rPr>
              <a:t>проекта</a:t>
            </a:r>
            <a:endParaRPr lang="en-US" sz="4400" dirty="0">
              <a:solidFill>
                <a:srgbClr val="100F0D"/>
              </a:solidFill>
              <a:latin typeface="Halant Medium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85800" y="1249400"/>
            <a:ext cx="8115300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ru-RU" sz="3200" dirty="0" smtClean="0">
                <a:solidFill>
                  <a:srgbClr val="100F0D"/>
                </a:solidFill>
                <a:latin typeface="Overpass Light"/>
              </a:rPr>
              <a:t>Создать </a:t>
            </a:r>
            <a:r>
              <a:rPr lang="ru-RU" sz="3200" dirty="0" err="1" smtClean="0">
                <a:solidFill>
                  <a:srgbClr val="100F0D"/>
                </a:solidFill>
                <a:latin typeface="Overpass Light"/>
              </a:rPr>
              <a:t>оффлайн</a:t>
            </a:r>
            <a:r>
              <a:rPr lang="ru-RU" sz="3200" dirty="0" smtClean="0">
                <a:solidFill>
                  <a:srgbClr val="100F0D"/>
                </a:solidFill>
                <a:latin typeface="Overpass Light"/>
              </a:rPr>
              <a:t> игру для развлечения и приятного время препровождения</a:t>
            </a:r>
            <a:endParaRPr lang="en-US" sz="3200" dirty="0">
              <a:solidFill>
                <a:srgbClr val="100F0D"/>
              </a:solidFill>
              <a:latin typeface="Overpass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1000" y="8267700"/>
            <a:ext cx="811530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ru-RU" sz="3200" dirty="0" smtClean="0">
                <a:solidFill>
                  <a:srgbClr val="100F0D"/>
                </a:solidFill>
                <a:latin typeface="Overpass Light"/>
              </a:rPr>
              <a:t>	</a:t>
            </a:r>
            <a:endParaRPr lang="en-US" sz="3200" dirty="0">
              <a:solidFill>
                <a:srgbClr val="100F0D"/>
              </a:solidFill>
              <a:latin typeface="Overpass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801100" y="7407069"/>
            <a:ext cx="8115300" cy="502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4800" u="none" dirty="0" err="1" smtClean="0">
                <a:solidFill>
                  <a:srgbClr val="100F0D"/>
                </a:solidFill>
                <a:latin typeface="Halant Medium Bold"/>
              </a:rPr>
              <a:t>Идея</a:t>
            </a:r>
            <a:endParaRPr lang="en-US" sz="4000" u="none" dirty="0">
              <a:solidFill>
                <a:srgbClr val="100F0D"/>
              </a:solidFill>
              <a:latin typeface="Halant Medium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246917" y="8160161"/>
            <a:ext cx="102489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ru-RU" sz="3200" dirty="0" smtClean="0">
                <a:solidFill>
                  <a:srgbClr val="100F0D"/>
                </a:solidFill>
                <a:latin typeface="Overpass Light"/>
              </a:rPr>
              <a:t>	</a:t>
            </a:r>
            <a:r>
              <a:rPr lang="en-US" sz="3200" dirty="0" err="1" smtClean="0">
                <a:solidFill>
                  <a:srgbClr val="100F0D"/>
                </a:solidFill>
                <a:latin typeface="Overpass Light"/>
              </a:rPr>
              <a:t>Создать</a:t>
            </a:r>
            <a:r>
              <a:rPr lang="en-US" sz="3200" dirty="0" smtClean="0">
                <a:solidFill>
                  <a:srgbClr val="100F0D"/>
                </a:solidFill>
                <a:latin typeface="Overpass Light"/>
              </a:rPr>
              <a:t> </a:t>
            </a:r>
            <a:r>
              <a:rPr lang="ru-RU" sz="3200" dirty="0" smtClean="0">
                <a:solidFill>
                  <a:srgbClr val="100F0D"/>
                </a:solidFill>
                <a:latin typeface="Overpass Light"/>
              </a:rPr>
              <a:t>игру, в которую будет интересно играть самому, а также будет не стыдно предложить пройти ее кому-нибудь из знакомых или друзей</a:t>
            </a:r>
            <a:endParaRPr lang="en-US" sz="3200" dirty="0">
              <a:solidFill>
                <a:srgbClr val="100F0D"/>
              </a:solidFill>
              <a:latin typeface="Overpass Light"/>
            </a:endParaRPr>
          </a:p>
        </p:txBody>
      </p:sp>
      <p:pic>
        <p:nvPicPr>
          <p:cNvPr id="1026" name="Picture 2" descr="http://papik.pro/uploads/posts/2022-01/1641273789_53-papik-pro-p-problema-vektornii-risunok-57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00" b="100000" l="188" r="97250">
                        <a14:foregroundMark x1="77375" y1="85900" x2="74000" y2="55700"/>
                        <a14:foregroundMark x1="72750" y1="72000" x2="71063" y2="57400"/>
                        <a14:foregroundMark x1="71188" y1="70000" x2="69938" y2="57600"/>
                        <a14:foregroundMark x1="70563" y1="72800" x2="68688" y2="54400"/>
                        <a14:foregroundMark x1="66375" y1="57900" x2="69500" y2="52700"/>
                        <a14:foregroundMark x1="69813" y1="44000" x2="73375" y2="22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59846">
            <a:off x="333038" y="2113509"/>
            <a:ext cx="7658100" cy="47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heblueintellect.com/wp-content/uploads/2021/06/176-1768759_idea-png-images-creative-idea-icon-png-transparent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917869"/>
            <a:ext cx="6057900" cy="542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-403343" y="495300"/>
            <a:ext cx="1193188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ru-RU" sz="5199" dirty="0" smtClean="0">
                <a:solidFill>
                  <a:srgbClr val="100F0D"/>
                </a:solidFill>
                <a:latin typeface="Open Sans Bold"/>
              </a:rPr>
              <a:t>Реализация</a:t>
            </a:r>
            <a:endParaRPr lang="en-US" sz="5199" dirty="0">
              <a:solidFill>
                <a:srgbClr val="100F0D"/>
              </a:solidFill>
              <a:latin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952323" y="3250522"/>
            <a:ext cx="8115300" cy="625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678390" y="2171700"/>
            <a:ext cx="81153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200" dirty="0" err="1">
                <a:solidFill>
                  <a:srgbClr val="100F0D"/>
                </a:solidFill>
                <a:latin typeface="Halant Medium Bold"/>
              </a:rPr>
              <a:t>Основные</a:t>
            </a:r>
            <a:r>
              <a:rPr lang="en-US" sz="3200" dirty="0">
                <a:solidFill>
                  <a:srgbClr val="100F0D"/>
                </a:solidFill>
                <a:latin typeface="Halant Medium Bold"/>
              </a:rPr>
              <a:t> </a:t>
            </a:r>
            <a:r>
              <a:rPr lang="en-US" sz="3200" dirty="0" err="1" smtClean="0">
                <a:solidFill>
                  <a:srgbClr val="100F0D"/>
                </a:solidFill>
                <a:latin typeface="Halant Medium Bold"/>
              </a:rPr>
              <a:t>классы</a:t>
            </a:r>
            <a:r>
              <a:rPr lang="en-US" sz="3200" dirty="0" smtClean="0">
                <a:solidFill>
                  <a:srgbClr val="100F0D"/>
                </a:solidFill>
                <a:latin typeface="Halant Medium Bold"/>
              </a:rPr>
              <a:t>:</a:t>
            </a:r>
            <a:endParaRPr lang="en-US" sz="3200" dirty="0">
              <a:solidFill>
                <a:srgbClr val="100F0D"/>
              </a:solidFill>
              <a:latin typeface="Halant Medium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952323" y="6667500"/>
            <a:ext cx="8115300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3200" dirty="0" err="1" smtClean="0">
                <a:solidFill>
                  <a:srgbClr val="100F0D"/>
                </a:solidFill>
                <a:latin typeface="Halant Medium Bold"/>
              </a:rPr>
              <a:t>Структура</a:t>
            </a:r>
            <a:r>
              <a:rPr lang="en-US" sz="3200" dirty="0" smtClean="0">
                <a:solidFill>
                  <a:srgbClr val="100F0D"/>
                </a:solidFill>
                <a:latin typeface="Halant Medium Bold"/>
              </a:rPr>
              <a:t>:</a:t>
            </a:r>
          </a:p>
          <a:p>
            <a:pPr marL="0" lvl="0" indent="0" algn="l">
              <a:lnSpc>
                <a:spcPts val="3299"/>
              </a:lnSpc>
              <a:spcBef>
                <a:spcPct val="0"/>
              </a:spcBef>
            </a:pPr>
            <a:r>
              <a:rPr lang="en-US" sz="2999" dirty="0" smtClean="0">
                <a:solidFill>
                  <a:srgbClr val="100F0D"/>
                </a:solidFill>
                <a:latin typeface="Halant Medium Bold"/>
              </a:rPr>
              <a:t>	</a:t>
            </a:r>
            <a:r>
              <a:rPr lang="ru-RU" sz="2999" dirty="0" smtClean="0">
                <a:solidFill>
                  <a:srgbClr val="100F0D"/>
                </a:solidFill>
                <a:latin typeface="Halant Medium Bold"/>
              </a:rPr>
              <a:t>Интерфейс состоит из стартового окна, игрового </a:t>
            </a:r>
            <a:r>
              <a:rPr lang="ru-RU" sz="2999" dirty="0" smtClean="0">
                <a:solidFill>
                  <a:srgbClr val="100F0D"/>
                </a:solidFill>
                <a:latin typeface="Halant Medium Bold"/>
              </a:rPr>
              <a:t>ок</a:t>
            </a:r>
            <a:r>
              <a:rPr lang="ru-RU" sz="2999" dirty="0">
                <a:solidFill>
                  <a:srgbClr val="100F0D"/>
                </a:solidFill>
                <a:latin typeface="Halant Medium Bold"/>
              </a:rPr>
              <a:t>н</a:t>
            </a:r>
            <a:r>
              <a:rPr lang="ru-RU" sz="2999" dirty="0" smtClean="0">
                <a:solidFill>
                  <a:srgbClr val="100F0D"/>
                </a:solidFill>
                <a:latin typeface="Halant Medium Bold"/>
              </a:rPr>
              <a:t>а </a:t>
            </a:r>
            <a:r>
              <a:rPr lang="ru-RU" sz="2999" dirty="0" smtClean="0">
                <a:solidFill>
                  <a:srgbClr val="100F0D"/>
                </a:solidFill>
                <a:latin typeface="Halant Medium Bold"/>
              </a:rPr>
              <a:t>и финального окна.</a:t>
            </a:r>
            <a:r>
              <a:rPr lang="en-US" sz="2999" dirty="0" smtClean="0">
                <a:solidFill>
                  <a:srgbClr val="100F0D"/>
                </a:solidFill>
                <a:latin typeface="Halant Medium Bold"/>
              </a:rPr>
              <a:t> </a:t>
            </a:r>
            <a:r>
              <a:rPr lang="ru-RU" sz="2999" dirty="0" smtClean="0">
                <a:solidFill>
                  <a:srgbClr val="100F0D"/>
                </a:solidFill>
                <a:latin typeface="Halant Medium Bold"/>
              </a:rPr>
              <a:t>Также присутствуют всплывающие окна.</a:t>
            </a:r>
            <a:endParaRPr lang="en-US" sz="2999" dirty="0">
              <a:solidFill>
                <a:srgbClr val="100F0D"/>
              </a:solidFill>
              <a:latin typeface="Halant Medium Bold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667500"/>
            <a:ext cx="4415243" cy="3111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87243"/>
            <a:ext cx="4415243" cy="2443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55453"/>
            <a:ext cx="4415243" cy="1808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243" y="6038334"/>
            <a:ext cx="3505200" cy="374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831" y="3875902"/>
            <a:ext cx="2666701" cy="2952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243" y="2255453"/>
            <a:ext cx="3493588" cy="3755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1" y="2857500"/>
            <a:ext cx="5562600" cy="2787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" y="6591300"/>
            <a:ext cx="6038994" cy="234765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144000" y="2085635"/>
            <a:ext cx="8115300" cy="625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4953000" y="502341"/>
            <a:ext cx="9925020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4000" b="1" dirty="0" err="1" smtClean="0">
                <a:solidFill>
                  <a:srgbClr val="100F0D"/>
                </a:solidFill>
                <a:latin typeface="Halant Medium Bold"/>
              </a:rPr>
              <a:t>Использованные</a:t>
            </a:r>
            <a:r>
              <a:rPr lang="en-US" sz="4000" b="1" dirty="0" smtClean="0">
                <a:solidFill>
                  <a:srgbClr val="100F0D"/>
                </a:solidFill>
                <a:latin typeface="Halant Medium Bold"/>
              </a:rPr>
              <a:t> </a:t>
            </a:r>
            <a:r>
              <a:rPr lang="en-US" sz="4000" b="1" dirty="0" err="1" smtClean="0">
                <a:solidFill>
                  <a:srgbClr val="100F0D"/>
                </a:solidFill>
                <a:latin typeface="Halant Medium Bold"/>
              </a:rPr>
              <a:t>программы</a:t>
            </a:r>
            <a:r>
              <a:rPr lang="en-US" sz="4000" b="1" dirty="0" smtClean="0">
                <a:solidFill>
                  <a:srgbClr val="100F0D"/>
                </a:solidFill>
                <a:latin typeface="Halant Medium Bold"/>
              </a:rPr>
              <a:t> и </a:t>
            </a:r>
            <a:r>
              <a:rPr lang="en-US" sz="4000" b="1" dirty="0" err="1" smtClean="0">
                <a:solidFill>
                  <a:srgbClr val="100F0D"/>
                </a:solidFill>
                <a:latin typeface="Halant Medium Bold"/>
              </a:rPr>
              <a:t>библиотеки</a:t>
            </a:r>
            <a:endParaRPr lang="en-US" sz="4000" b="1" dirty="0">
              <a:solidFill>
                <a:srgbClr val="100F0D"/>
              </a:solidFill>
              <a:latin typeface="Halant Medium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62000" y="1298497"/>
            <a:ext cx="96012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3200" dirty="0" err="1" smtClean="0">
                <a:solidFill>
                  <a:srgbClr val="100F0D"/>
                </a:solidFill>
                <a:latin typeface="Overpass Light"/>
              </a:rPr>
              <a:t>Программы</a:t>
            </a:r>
            <a:r>
              <a:rPr lang="en-US" sz="3200" dirty="0" smtClean="0">
                <a:solidFill>
                  <a:srgbClr val="100F0D"/>
                </a:solidFill>
                <a:latin typeface="Overpass Light"/>
              </a:rPr>
              <a:t>: </a:t>
            </a:r>
            <a:r>
              <a:rPr lang="en-US" sz="3200" dirty="0" smtClean="0"/>
              <a:t>Adobe </a:t>
            </a:r>
            <a:r>
              <a:rPr lang="en-US" sz="3200" dirty="0"/>
              <a:t>Photoshop CS</a:t>
            </a:r>
            <a:r>
              <a:rPr lang="ru-RU" sz="3200" dirty="0"/>
              <a:t>6</a:t>
            </a:r>
            <a:r>
              <a:rPr lang="en-US" sz="3200" dirty="0" smtClean="0">
                <a:solidFill>
                  <a:srgbClr val="100F0D"/>
                </a:solidFill>
                <a:latin typeface="Overpass Light"/>
              </a:rPr>
              <a:t>, SQLite Studio, </a:t>
            </a:r>
            <a:r>
              <a:rPr lang="en-US" sz="3200" dirty="0" err="1" smtClean="0">
                <a:solidFill>
                  <a:srgbClr val="100F0D"/>
                </a:solidFill>
                <a:latin typeface="Overpass Light"/>
              </a:rPr>
              <a:t>PyCharm</a:t>
            </a:r>
            <a:r>
              <a:rPr lang="en-US" sz="3200" dirty="0" smtClean="0">
                <a:solidFill>
                  <a:srgbClr val="100F0D"/>
                </a:solidFill>
                <a:latin typeface="Overpass Light"/>
              </a:rPr>
              <a:t>.</a:t>
            </a:r>
            <a:endParaRPr lang="en-US" sz="3200" dirty="0">
              <a:solidFill>
                <a:srgbClr val="100F0D"/>
              </a:solidFill>
              <a:latin typeface="Overpass Light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14800" y="4346341"/>
            <a:ext cx="5336914" cy="28018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744200" y="6438900"/>
            <a:ext cx="5181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100F0D"/>
                </a:solidFill>
                <a:latin typeface="Overpass Light"/>
              </a:rPr>
              <a:t>Библиотеки</a:t>
            </a:r>
            <a:r>
              <a:rPr lang="en-US" sz="3200" dirty="0">
                <a:solidFill>
                  <a:srgbClr val="100F0D"/>
                </a:solidFill>
                <a:latin typeface="Overpass Light"/>
              </a:rPr>
              <a:t>: </a:t>
            </a:r>
            <a:r>
              <a:rPr lang="en-US" sz="3200" dirty="0" err="1" smtClean="0">
                <a:solidFill>
                  <a:srgbClr val="100F0D"/>
                </a:solidFill>
                <a:latin typeface="Overpass Light"/>
              </a:rPr>
              <a:t>pygame</a:t>
            </a:r>
            <a:r>
              <a:rPr lang="en-US" sz="3200" dirty="0" smtClean="0">
                <a:solidFill>
                  <a:srgbClr val="100F0D"/>
                </a:solidFill>
                <a:latin typeface="Overpass Light"/>
              </a:rPr>
              <a:t>, </a:t>
            </a:r>
            <a:r>
              <a:rPr lang="en-US" sz="3200" dirty="0">
                <a:solidFill>
                  <a:srgbClr val="100F0D"/>
                </a:solidFill>
                <a:latin typeface="Overpass Light"/>
              </a:rPr>
              <a:t>sqlite3, </a:t>
            </a:r>
            <a:r>
              <a:rPr lang="en-US" sz="3200" dirty="0" smtClean="0">
                <a:solidFill>
                  <a:srgbClr val="100F0D"/>
                </a:solidFill>
                <a:latin typeface="Overpass Light"/>
              </a:rPr>
              <a:t>sys, </a:t>
            </a:r>
            <a:r>
              <a:rPr lang="en-US" sz="3200" dirty="0" err="1" smtClean="0">
                <a:solidFill>
                  <a:srgbClr val="100F0D"/>
                </a:solidFill>
                <a:latin typeface="Overpass Light"/>
              </a:rPr>
              <a:t>tkinter</a:t>
            </a:r>
            <a:endParaRPr lang="en-US" sz="3200" dirty="0">
              <a:solidFill>
                <a:srgbClr val="100F0D"/>
              </a:solidFill>
              <a:latin typeface="Overpass Light"/>
            </a:endParaRPr>
          </a:p>
        </p:txBody>
      </p:sp>
      <p:pic>
        <p:nvPicPr>
          <p:cNvPr id="3076" name="Picture 4" descr="https://media.amicopc.com/wp-content/uploads/2023/04/07063152/biblioteca-online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599" y="1091437"/>
            <a:ext cx="6026821" cy="4419027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7765129"/>
            <a:ext cx="6319261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 descr="https://thefeedbuzz.com/wp-content/uploads/2021/08/photoshopcs6-01-1180x660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4359" r="50509" b="12493"/>
          <a:stretch/>
        </p:blipFill>
        <p:spPr bwMode="auto">
          <a:xfrm>
            <a:off x="1676400" y="3110029"/>
            <a:ext cx="2588150" cy="247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19996" y="571500"/>
            <a:ext cx="8938404" cy="259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dirty="0" err="1">
                <a:solidFill>
                  <a:srgbClr val="100F0D"/>
                </a:solidFill>
                <a:latin typeface="Halant Medium Bold"/>
              </a:rPr>
              <a:t>Выводы</a:t>
            </a:r>
            <a:r>
              <a:rPr lang="en-US" sz="10000" dirty="0">
                <a:solidFill>
                  <a:srgbClr val="100F0D"/>
                </a:solidFill>
                <a:latin typeface="Halant Medium Bold"/>
              </a:rPr>
              <a:t> и </a:t>
            </a:r>
            <a:r>
              <a:rPr lang="en-US" sz="10000" dirty="0" err="1">
                <a:solidFill>
                  <a:srgbClr val="100F0D"/>
                </a:solidFill>
                <a:latin typeface="Halant Medium Bold"/>
              </a:rPr>
              <a:t>перспективы</a:t>
            </a:r>
            <a:endParaRPr lang="en-US" sz="10000" dirty="0">
              <a:solidFill>
                <a:srgbClr val="100F0D"/>
              </a:solidFill>
              <a:latin typeface="Halant Medium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906000" y="2168784"/>
            <a:ext cx="6691942" cy="1336912"/>
            <a:chOff x="0" y="19050"/>
            <a:chExt cx="8922589" cy="1782548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8922589" cy="607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600" dirty="0" err="1">
                  <a:solidFill>
                    <a:srgbClr val="100F0D"/>
                  </a:solidFill>
                  <a:latin typeface="Halant Medium Bold"/>
                </a:rPr>
                <a:t>Выводы</a:t>
              </a:r>
              <a:r>
                <a:rPr lang="en-US" sz="3600" dirty="0">
                  <a:solidFill>
                    <a:srgbClr val="100F0D"/>
                  </a:solidFill>
                  <a:latin typeface="Halant Medium Bold"/>
                </a:rPr>
                <a:t> </a:t>
              </a:r>
              <a:r>
                <a:rPr lang="en-US" sz="3600" dirty="0" err="1">
                  <a:solidFill>
                    <a:srgbClr val="100F0D"/>
                  </a:solidFill>
                  <a:latin typeface="Halant Medium Bold"/>
                </a:rPr>
                <a:t>по</a:t>
              </a:r>
              <a:r>
                <a:rPr lang="en-US" sz="3600" dirty="0">
                  <a:solidFill>
                    <a:srgbClr val="100F0D"/>
                  </a:solidFill>
                  <a:latin typeface="Halant Medium Bold"/>
                </a:rPr>
                <a:t> </a:t>
              </a:r>
              <a:r>
                <a:rPr lang="en-US" sz="3600" dirty="0" err="1">
                  <a:solidFill>
                    <a:srgbClr val="100F0D"/>
                  </a:solidFill>
                  <a:latin typeface="Halant Medium Bold"/>
                </a:rPr>
                <a:t>проекту</a:t>
              </a:r>
              <a:r>
                <a:rPr lang="en-US" sz="3600" dirty="0">
                  <a:solidFill>
                    <a:srgbClr val="100F0D"/>
                  </a:solidFill>
                  <a:latin typeface="Halant Medium Bold"/>
                </a:rPr>
                <a:t>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51055"/>
              <a:ext cx="8922589" cy="1050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299" dirty="0">
                  <a:solidFill>
                    <a:srgbClr val="100F0D"/>
                  </a:solidFill>
                  <a:latin typeface="Overpass Light"/>
                </a:rPr>
                <a:t>В </a:t>
              </a:r>
              <a:r>
                <a:rPr lang="en-US" sz="2299" dirty="0" err="1">
                  <a:solidFill>
                    <a:srgbClr val="100F0D"/>
                  </a:solidFill>
                  <a:latin typeface="Overpass Light"/>
                </a:rPr>
                <a:t>проекте</a:t>
              </a:r>
              <a:r>
                <a:rPr lang="en-US" sz="2299" dirty="0">
                  <a:solidFill>
                    <a:srgbClr val="100F0D"/>
                  </a:solidFill>
                  <a:latin typeface="Overpass Light"/>
                </a:rPr>
                <a:t> </a:t>
              </a:r>
              <a:r>
                <a:rPr lang="en-US" sz="2299" dirty="0" err="1">
                  <a:solidFill>
                    <a:srgbClr val="100F0D"/>
                  </a:solidFill>
                  <a:latin typeface="Overpass Light"/>
                </a:rPr>
                <a:t>реализовано</a:t>
              </a:r>
              <a:r>
                <a:rPr lang="en-US" sz="2299" dirty="0">
                  <a:solidFill>
                    <a:srgbClr val="100F0D"/>
                  </a:solidFill>
                  <a:latin typeface="Overpass Light"/>
                </a:rPr>
                <a:t> </a:t>
              </a:r>
              <a:r>
                <a:rPr lang="en-US" sz="2299" dirty="0" err="1">
                  <a:solidFill>
                    <a:srgbClr val="100F0D"/>
                  </a:solidFill>
                  <a:latin typeface="Overpass Light"/>
                </a:rPr>
                <a:t>большинство</a:t>
              </a:r>
              <a:r>
                <a:rPr lang="en-US" sz="2299" dirty="0">
                  <a:solidFill>
                    <a:srgbClr val="100F0D"/>
                  </a:solidFill>
                  <a:latin typeface="Overpass Light"/>
                </a:rPr>
                <a:t> </a:t>
              </a:r>
              <a:r>
                <a:rPr lang="en-US" sz="2299" dirty="0" err="1" smtClean="0">
                  <a:solidFill>
                    <a:srgbClr val="100F0D"/>
                  </a:solidFill>
                  <a:latin typeface="Overpass Light"/>
                </a:rPr>
                <a:t>задуманных</a:t>
              </a:r>
              <a:r>
                <a:rPr lang="en-US" sz="2299" dirty="0">
                  <a:solidFill>
                    <a:srgbClr val="100F0D"/>
                  </a:solidFill>
                  <a:latin typeface="Overpass Light"/>
                </a:rPr>
                <a:t> </a:t>
              </a:r>
              <a:r>
                <a:rPr lang="ru-RU" sz="2299" dirty="0" smtClean="0">
                  <a:solidFill>
                    <a:srgbClr val="100F0D"/>
                  </a:solidFill>
                  <a:latin typeface="Overpass Light"/>
                </a:rPr>
                <a:t>идей. Проходить игру интересно)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36200" y="6955456"/>
            <a:ext cx="7543800" cy="2190479"/>
            <a:chOff x="0" y="19050"/>
            <a:chExt cx="10058400" cy="2920636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0"/>
              <a:ext cx="10058400" cy="5839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200" dirty="0" err="1">
                  <a:solidFill>
                    <a:srgbClr val="100F0D"/>
                  </a:solidFill>
                  <a:latin typeface="Halant Medium Bold"/>
                </a:rPr>
                <a:t>Возможности</a:t>
              </a:r>
              <a:r>
                <a:rPr lang="en-US" sz="3200" dirty="0">
                  <a:solidFill>
                    <a:srgbClr val="100F0D"/>
                  </a:solidFill>
                  <a:latin typeface="Halant Medium Bold"/>
                </a:rPr>
                <a:t> </a:t>
              </a:r>
              <a:r>
                <a:rPr lang="en-US" sz="3200" dirty="0" err="1">
                  <a:solidFill>
                    <a:srgbClr val="100F0D"/>
                  </a:solidFill>
                  <a:latin typeface="Halant Medium Bold"/>
                </a:rPr>
                <a:t>для</a:t>
              </a:r>
              <a:r>
                <a:rPr lang="en-US" sz="3200" dirty="0">
                  <a:solidFill>
                    <a:srgbClr val="100F0D"/>
                  </a:solidFill>
                  <a:latin typeface="Halant Medium Bold"/>
                </a:rPr>
                <a:t> </a:t>
              </a:r>
              <a:r>
                <a:rPr lang="ru-RU" sz="3200" dirty="0" smtClean="0">
                  <a:solidFill>
                    <a:srgbClr val="100F0D"/>
                  </a:solidFill>
                  <a:latin typeface="Halant Medium Bold"/>
                </a:rPr>
                <a:t>дальнейшей работы</a:t>
              </a:r>
              <a:endParaRPr lang="en-US" sz="3200" dirty="0">
                <a:solidFill>
                  <a:srgbClr val="100F0D"/>
                </a:solidFill>
                <a:latin typeface="Halant Medium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51055"/>
              <a:ext cx="8922589" cy="2188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ru-RU" sz="2299" dirty="0" smtClean="0">
                  <a:solidFill>
                    <a:srgbClr val="100F0D"/>
                  </a:solidFill>
                  <a:latin typeface="Overpass Light"/>
                </a:rPr>
                <a:t>Развитие и оптимизация</a:t>
              </a:r>
              <a:r>
                <a:rPr lang="en-US" sz="2299" dirty="0" smtClean="0">
                  <a:solidFill>
                    <a:srgbClr val="100F0D"/>
                  </a:solidFill>
                  <a:latin typeface="Overpass Light"/>
                </a:rPr>
                <a:t> </a:t>
              </a:r>
              <a:r>
                <a:rPr lang="en-US" sz="2299" dirty="0" err="1" smtClean="0">
                  <a:solidFill>
                    <a:srgbClr val="100F0D"/>
                  </a:solidFill>
                  <a:latin typeface="Overpass Light"/>
                </a:rPr>
                <a:t>программы</a:t>
              </a:r>
              <a:r>
                <a:rPr lang="ru-RU" sz="2299" dirty="0" smtClean="0">
                  <a:solidFill>
                    <a:srgbClr val="100F0D"/>
                  </a:solidFill>
                  <a:latin typeface="Overpass Light"/>
                </a:rPr>
                <a:t>,</a:t>
              </a:r>
              <a:r>
                <a:rPr lang="en-US" sz="2299" dirty="0" smtClean="0">
                  <a:solidFill>
                    <a:srgbClr val="100F0D"/>
                  </a:solidFill>
                  <a:latin typeface="Overpass Light"/>
                </a:rPr>
                <a:t> </a:t>
              </a:r>
              <a:r>
                <a:rPr lang="ru-RU" sz="2299" dirty="0" smtClean="0">
                  <a:solidFill>
                    <a:srgbClr val="100F0D"/>
                  </a:solidFill>
                  <a:latin typeface="Overpass Light"/>
                </a:rPr>
                <a:t> </a:t>
              </a:r>
              <a:r>
                <a:rPr lang="en-US" sz="2299" dirty="0" err="1" smtClean="0">
                  <a:solidFill>
                    <a:srgbClr val="100F0D"/>
                  </a:solidFill>
                  <a:latin typeface="Overpass Light"/>
                </a:rPr>
                <a:t>для</a:t>
              </a:r>
              <a:r>
                <a:rPr lang="ru-RU" sz="2299" dirty="0" smtClean="0">
                  <a:solidFill>
                    <a:srgbClr val="100F0D"/>
                  </a:solidFill>
                  <a:latin typeface="Overpass Light"/>
                </a:rPr>
                <a:t> улучшения</a:t>
              </a:r>
            </a:p>
            <a:p>
              <a:pPr>
                <a:lnSpc>
                  <a:spcPts val="3219"/>
                </a:lnSpc>
              </a:pPr>
              <a:r>
                <a:rPr lang="ru-RU" sz="2299" dirty="0">
                  <a:solidFill>
                    <a:srgbClr val="100F0D"/>
                  </a:solidFill>
                  <a:latin typeface="Overpass Light"/>
                </a:rPr>
                <a:t>п</a:t>
              </a:r>
              <a:r>
                <a:rPr lang="ru-RU" sz="2299" dirty="0" smtClean="0">
                  <a:solidFill>
                    <a:srgbClr val="100F0D"/>
                  </a:solidFill>
                  <a:latin typeface="Overpass Light"/>
                </a:rPr>
                <a:t>оказателей скорости и удобства. Отлов ошибок (если вдруг в процессе разработки их не удалось отловить) и фикс багов(тоже скорее всего их нет)</a:t>
              </a:r>
              <a:endParaRPr lang="en-US" sz="2299" dirty="0">
                <a:solidFill>
                  <a:srgbClr val="100F0D"/>
                </a:solidFill>
                <a:latin typeface="Overpass Light"/>
              </a:endParaRPr>
            </a:p>
          </p:txBody>
        </p:sp>
      </p:grpSp>
      <p:pic>
        <p:nvPicPr>
          <p:cNvPr id="4098" name="Picture 2" descr="https://resolution.org.uk/wp-content/uploads/2020/03/iStock-117073006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142509"/>
            <a:ext cx="8077200" cy="468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4876777" y="1028700"/>
            <a:ext cx="7834942" cy="26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99"/>
              </a:lnSpc>
              <a:spcBef>
                <a:spcPct val="0"/>
              </a:spcBef>
            </a:pPr>
            <a:r>
              <a:rPr lang="en-US" sz="10000" u="none" dirty="0" err="1">
                <a:solidFill>
                  <a:srgbClr val="100F0D"/>
                </a:solidFill>
                <a:latin typeface="Halant Medium Bold"/>
              </a:rPr>
              <a:t>Спасибо</a:t>
            </a:r>
            <a:r>
              <a:rPr lang="en-US" sz="10000" u="none" dirty="0">
                <a:solidFill>
                  <a:srgbClr val="100F0D"/>
                </a:solidFill>
                <a:latin typeface="Halant Medium Bold"/>
              </a:rPr>
              <a:t> </a:t>
            </a:r>
          </a:p>
          <a:p>
            <a:pPr marL="0" lvl="0" indent="0" algn="ctr">
              <a:lnSpc>
                <a:spcPts val="10000"/>
              </a:lnSpc>
              <a:spcBef>
                <a:spcPct val="0"/>
              </a:spcBef>
            </a:pPr>
            <a:r>
              <a:rPr lang="en-US" sz="10000" u="none" dirty="0" err="1">
                <a:solidFill>
                  <a:srgbClr val="100F0D"/>
                </a:solidFill>
                <a:latin typeface="Halant Medium Bold"/>
              </a:rPr>
              <a:t>за</a:t>
            </a:r>
            <a:r>
              <a:rPr lang="en-US" sz="10000" u="none" dirty="0">
                <a:solidFill>
                  <a:srgbClr val="100F0D"/>
                </a:solidFill>
                <a:latin typeface="Halant Medium Bold"/>
              </a:rPr>
              <a:t> </a:t>
            </a:r>
            <a:r>
              <a:rPr lang="en-US" sz="10000" u="none" dirty="0" err="1" smtClean="0">
                <a:solidFill>
                  <a:srgbClr val="100F0D"/>
                </a:solidFill>
                <a:latin typeface="Halant Medium Bold"/>
              </a:rPr>
              <a:t>внимание</a:t>
            </a:r>
            <a:r>
              <a:rPr lang="ru-RU" sz="10000" dirty="0">
                <a:solidFill>
                  <a:srgbClr val="100F0D"/>
                </a:solidFill>
                <a:latin typeface="Halant Medium Bold"/>
              </a:rPr>
              <a:t>!</a:t>
            </a:r>
            <a:endParaRPr lang="en-US" sz="10000" u="none" dirty="0">
              <a:solidFill>
                <a:srgbClr val="100F0D"/>
              </a:solidFill>
              <a:latin typeface="Halant Medium Bold"/>
            </a:endParaRPr>
          </a:p>
        </p:txBody>
      </p:sp>
      <p:pic>
        <p:nvPicPr>
          <p:cNvPr id="15" name="Picture 2" descr="https://grizly.club/uploads/posts/2022-12/1670901645_grizly-club-p-spasibo-za-vnimanie-png-3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24000" y="4305300"/>
            <a:ext cx="4957802" cy="385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grizly.club/uploads/posts/2022-12/1670901645_grizly-club-p-spasibo-za-vnimanie-png-3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4305300"/>
            <a:ext cx="5410200" cy="385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113</Words>
  <Application>Microsoft Office PowerPoint</Application>
  <PresentationFormat>Произвольный</PresentationFormat>
  <Paragraphs>22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Halant Medium Bold</vt:lpstr>
      <vt:lpstr>Calibri</vt:lpstr>
      <vt:lpstr>Overpass Light</vt:lpstr>
      <vt:lpstr>Open Sans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Программа</dc:title>
  <dc:creator>Антон Демьянов</dc:creator>
  <cp:lastModifiedBy>Антон Демьянов</cp:lastModifiedBy>
  <cp:revision>14</cp:revision>
  <dcterms:created xsi:type="dcterms:W3CDTF">2006-08-16T00:00:00Z</dcterms:created>
  <dcterms:modified xsi:type="dcterms:W3CDTF">2024-01-10T13:31:05Z</dcterms:modified>
  <dc:identifier>DAEvc_ieo-s</dc:identifier>
</cp:coreProperties>
</file>